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4" r:id="rId13"/>
    <p:sldId id="275" r:id="rId14"/>
    <p:sldId id="276" r:id="rId15"/>
    <p:sldId id="277" r:id="rId16"/>
    <p:sldId id="280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1441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99686" y="434086"/>
            <a:ext cx="8060055" cy="1183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5551" y="2424531"/>
            <a:ext cx="6751955" cy="3128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en.wikipedia.org/wiki/Do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438400"/>
            <a:ext cx="6719570" cy="158940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442085" marR="5080" indent="-1430020">
              <a:lnSpc>
                <a:spcPts val="5830"/>
              </a:lnSpc>
              <a:spcBef>
                <a:spcPts val="835"/>
              </a:spcBef>
              <a:tabLst>
                <a:tab pos="1401445" algn="l"/>
                <a:tab pos="4020820" algn="l"/>
              </a:tabLst>
            </a:pPr>
            <a:r>
              <a:rPr sz="5400" dirty="0">
                <a:latin typeface="Gabriola"/>
                <a:cs typeface="Gabriola"/>
              </a:rPr>
              <a:t>FIRE	</a:t>
            </a:r>
            <a:r>
              <a:rPr sz="5400" spc="-5" dirty="0">
                <a:latin typeface="Gabriola"/>
                <a:cs typeface="Gabriola"/>
              </a:rPr>
              <a:t>RESISTIN</a:t>
            </a:r>
            <a:r>
              <a:rPr sz="5400" dirty="0">
                <a:latin typeface="Gabriola"/>
                <a:cs typeface="Gabriola"/>
              </a:rPr>
              <a:t>G	MATER</a:t>
            </a:r>
            <a:r>
              <a:rPr sz="5400" spc="15" dirty="0">
                <a:latin typeface="Gabriola"/>
                <a:cs typeface="Gabriola"/>
              </a:rPr>
              <a:t>I</a:t>
            </a:r>
            <a:r>
              <a:rPr sz="5400" spc="-5" dirty="0">
                <a:latin typeface="Gabriola"/>
                <a:cs typeface="Gabriola"/>
              </a:rPr>
              <a:t>ALS  </a:t>
            </a:r>
            <a:r>
              <a:rPr sz="5400" dirty="0">
                <a:latin typeface="Gabriola"/>
                <a:cs typeface="Gabriola"/>
              </a:rPr>
              <a:t>USED </a:t>
            </a:r>
            <a:r>
              <a:rPr sz="5400" spc="-5" dirty="0">
                <a:latin typeface="Gabriola"/>
                <a:cs typeface="Gabriola"/>
              </a:rPr>
              <a:t>IN</a:t>
            </a:r>
            <a:r>
              <a:rPr sz="5400" spc="-30" dirty="0">
                <a:latin typeface="Gabriola"/>
                <a:cs typeface="Gabriola"/>
              </a:rPr>
              <a:t> </a:t>
            </a:r>
            <a:r>
              <a:rPr sz="5400" spc="-10" dirty="0">
                <a:latin typeface="Gabriola"/>
                <a:cs typeface="Gabriola"/>
              </a:rPr>
              <a:t>BUILDING</a:t>
            </a:r>
            <a:endParaRPr sz="5400" dirty="0">
              <a:latin typeface="Gabriola"/>
              <a:cs typeface="Gabriol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65992" y="6051344"/>
            <a:ext cx="609600" cy="590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2362200"/>
            <a:ext cx="6934200" cy="1870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7259"/>
              </a:lnSpc>
              <a:spcBef>
                <a:spcPts val="100"/>
              </a:spcBef>
            </a:pPr>
            <a:r>
              <a:rPr sz="6600" dirty="0">
                <a:latin typeface="Gabriola"/>
                <a:cs typeface="Gabriola"/>
              </a:rPr>
              <a:t>Fire </a:t>
            </a:r>
            <a:r>
              <a:rPr lang="en-US" sz="6600" spc="-10" dirty="0">
                <a:latin typeface="Gabriola"/>
                <a:cs typeface="Gabriola"/>
              </a:rPr>
              <a:t>P</a:t>
            </a:r>
            <a:r>
              <a:rPr sz="6600" spc="-10" dirty="0" smtClean="0">
                <a:latin typeface="Gabriola"/>
                <a:cs typeface="Gabriola"/>
              </a:rPr>
              <a:t>rotection</a:t>
            </a:r>
            <a:r>
              <a:rPr sz="6600" spc="-40" dirty="0" smtClean="0">
                <a:latin typeface="Gabriola"/>
                <a:cs typeface="Gabriola"/>
              </a:rPr>
              <a:t> </a:t>
            </a:r>
            <a:r>
              <a:rPr lang="en-US" sz="6600" spc="-5" dirty="0">
                <a:latin typeface="Gabriola"/>
                <a:cs typeface="Gabriola"/>
              </a:rPr>
              <a:t>S</a:t>
            </a:r>
            <a:r>
              <a:rPr sz="6600" spc="-5" dirty="0" smtClean="0">
                <a:latin typeface="Gabriola"/>
                <a:cs typeface="Gabriola"/>
              </a:rPr>
              <a:t>ystem</a:t>
            </a:r>
            <a:r>
              <a:rPr lang="en-US" sz="6600" spc="-5" dirty="0" smtClean="0">
                <a:latin typeface="Gabriola"/>
                <a:cs typeface="Gabriola"/>
              </a:rPr>
              <a:t> </a:t>
            </a:r>
            <a:r>
              <a:rPr sz="6600" spc="-5" dirty="0" smtClean="0">
                <a:latin typeface="Gabriola"/>
                <a:cs typeface="Gabriola"/>
              </a:rPr>
              <a:t>in</a:t>
            </a:r>
            <a:r>
              <a:rPr sz="6600" spc="-35" dirty="0" smtClean="0">
                <a:latin typeface="Gabriola"/>
                <a:cs typeface="Gabriola"/>
              </a:rPr>
              <a:t> </a:t>
            </a:r>
            <a:r>
              <a:rPr lang="en-US" sz="6600" spc="-5" dirty="0">
                <a:latin typeface="Gabriola"/>
                <a:cs typeface="Gabriola"/>
              </a:rPr>
              <a:t>B</a:t>
            </a:r>
            <a:r>
              <a:rPr sz="6600" spc="-5" dirty="0" smtClean="0">
                <a:latin typeface="Gabriola"/>
                <a:cs typeface="Gabriola"/>
              </a:rPr>
              <a:t>uildings</a:t>
            </a:r>
            <a:endParaRPr sz="6600" dirty="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551" y="1810588"/>
            <a:ext cx="97631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</a:t>
            </a:r>
            <a:r>
              <a:rPr dirty="0"/>
              <a:t>various types </a:t>
            </a:r>
            <a:r>
              <a:rPr spc="-5" dirty="0"/>
              <a:t>of fire </a:t>
            </a:r>
            <a:r>
              <a:rPr dirty="0"/>
              <a:t>protection system </a:t>
            </a:r>
            <a:r>
              <a:rPr spc="-5" dirty="0"/>
              <a:t>are</a:t>
            </a:r>
            <a:r>
              <a:rPr spc="-20" dirty="0"/>
              <a:t> </a:t>
            </a:r>
            <a:r>
              <a:rPr spc="-5" dirty="0"/>
              <a:t>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371600" y="2895600"/>
            <a:ext cx="6751955" cy="23859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32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2400" spc="-45" dirty="0"/>
              <a:t>AUTOMATIC </a:t>
            </a:r>
            <a:r>
              <a:rPr sz="2400" dirty="0"/>
              <a:t>SPRINKLER</a:t>
            </a:r>
            <a:r>
              <a:rPr sz="2400" spc="-80" dirty="0"/>
              <a:t> </a:t>
            </a:r>
            <a:r>
              <a:rPr sz="2400" dirty="0"/>
              <a:t>SYSTEM</a:t>
            </a:r>
          </a:p>
          <a:p>
            <a:pPr marL="336550" indent="-324485">
              <a:lnSpc>
                <a:spcPct val="100000"/>
              </a:lnSpc>
              <a:spcBef>
                <a:spcPts val="229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2400" dirty="0"/>
              <a:t>CARBON DIOXIDE</a:t>
            </a:r>
            <a:r>
              <a:rPr sz="2400" spc="-35" dirty="0"/>
              <a:t> </a:t>
            </a:r>
            <a:r>
              <a:rPr sz="2400" dirty="0"/>
              <a:t>SYSTEM</a:t>
            </a:r>
          </a:p>
          <a:p>
            <a:pPr marL="336550" indent="-324485">
              <a:lnSpc>
                <a:spcPct val="100000"/>
              </a:lnSpc>
              <a:spcBef>
                <a:spcPts val="24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2400" dirty="0"/>
              <a:t>HYDRANTS</a:t>
            </a:r>
            <a:r>
              <a:rPr sz="2400" spc="-30" dirty="0"/>
              <a:t> </a:t>
            </a:r>
            <a:r>
              <a:rPr sz="2400" dirty="0"/>
              <a:t>SYSTEM</a:t>
            </a:r>
          </a:p>
          <a:p>
            <a:pPr marL="336550" indent="-324485">
              <a:lnSpc>
                <a:spcPct val="100000"/>
              </a:lnSpc>
              <a:spcBef>
                <a:spcPts val="229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2400" spc="-60" dirty="0"/>
              <a:t>DRY </a:t>
            </a:r>
            <a:r>
              <a:rPr sz="2400" dirty="0"/>
              <a:t>CHEMICAL</a:t>
            </a:r>
            <a:r>
              <a:rPr sz="2400" spc="-215" dirty="0"/>
              <a:t> </a:t>
            </a:r>
            <a:r>
              <a:rPr sz="2400" dirty="0"/>
              <a:t>SYSTEM</a:t>
            </a:r>
          </a:p>
          <a:p>
            <a:pPr marL="336550" indent="-324485">
              <a:lnSpc>
                <a:spcPct val="100000"/>
              </a:lnSpc>
              <a:spcBef>
                <a:spcPts val="22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2400" dirty="0"/>
              <a:t>HALON</a:t>
            </a:r>
            <a:r>
              <a:rPr sz="2400" spc="-20" dirty="0"/>
              <a:t> </a:t>
            </a:r>
            <a:r>
              <a:rPr sz="2400" dirty="0"/>
              <a:t>SYSTEM</a:t>
            </a:r>
          </a:p>
          <a:p>
            <a:pPr marL="336550" indent="-324485">
              <a:lnSpc>
                <a:spcPct val="100000"/>
              </a:lnSpc>
              <a:spcBef>
                <a:spcPts val="24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2400" spc="-145" dirty="0"/>
              <a:t>WATER </a:t>
            </a:r>
            <a:r>
              <a:rPr sz="2400" spc="-60" dirty="0"/>
              <a:t>SPRAY</a:t>
            </a:r>
            <a:r>
              <a:rPr sz="2400" dirty="0"/>
              <a:t> </a:t>
            </a:r>
            <a:r>
              <a:rPr sz="2400" spc="-5" dirty="0"/>
              <a:t>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2590800"/>
            <a:ext cx="884174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6985" marR="5080" indent="-253492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latin typeface="Gabriola"/>
                <a:cs typeface="Gabriola"/>
              </a:rPr>
              <a:t>EMERGENCY EXIT ARRANGEMENT  IN</a:t>
            </a:r>
            <a:r>
              <a:rPr sz="6000" spc="-10" dirty="0">
                <a:latin typeface="Gabriola"/>
                <a:cs typeface="Gabriola"/>
              </a:rPr>
              <a:t> </a:t>
            </a:r>
            <a:r>
              <a:rPr sz="6000" dirty="0">
                <a:latin typeface="Gabriola"/>
                <a:cs typeface="Gabriola"/>
              </a:rPr>
              <a:t>BUILDINGS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143" y="2458973"/>
            <a:ext cx="10471785" cy="388747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41300" marR="224154" indent="-228600">
              <a:lnSpc>
                <a:spcPts val="4000"/>
              </a:lnSpc>
              <a:spcBef>
                <a:spcPts val="595"/>
              </a:spcBef>
              <a:buSzPct val="97297"/>
              <a:buFont typeface="Wingdings"/>
              <a:buChar char=""/>
              <a:tabLst>
                <a:tab pos="386715" algn="l"/>
              </a:tabLst>
            </a:pPr>
            <a:r>
              <a:rPr sz="3700" spc="-10" dirty="0">
                <a:latin typeface="Times New Roman"/>
                <a:cs typeface="Times New Roman"/>
              </a:rPr>
              <a:t>An </a:t>
            </a:r>
            <a:r>
              <a:rPr sz="3700" b="1" spc="-5" dirty="0">
                <a:latin typeface="Times New Roman"/>
                <a:cs typeface="Times New Roman"/>
              </a:rPr>
              <a:t>emergency exit </a:t>
            </a:r>
            <a:r>
              <a:rPr sz="3700" spc="-5" dirty="0">
                <a:latin typeface="Times New Roman"/>
                <a:cs typeface="Times New Roman"/>
              </a:rPr>
              <a:t>in a building is a special exit for  </a:t>
            </a:r>
            <a:r>
              <a:rPr sz="3700" spc="-10" dirty="0">
                <a:latin typeface="Times New Roman"/>
                <a:cs typeface="Times New Roman"/>
              </a:rPr>
              <a:t>emergencies </a:t>
            </a:r>
            <a:r>
              <a:rPr sz="3700" spc="-5" dirty="0">
                <a:latin typeface="Times New Roman"/>
                <a:cs typeface="Times New Roman"/>
              </a:rPr>
              <a:t>such as a</a:t>
            </a:r>
            <a:r>
              <a:rPr sz="3700" spc="-20" dirty="0">
                <a:latin typeface="Times New Roman"/>
                <a:cs typeface="Times New Roman"/>
              </a:rPr>
              <a:t> </a:t>
            </a:r>
            <a:r>
              <a:rPr sz="3700" dirty="0">
                <a:latin typeface="Times New Roman"/>
                <a:cs typeface="Times New Roman"/>
              </a:rPr>
              <a:t>fire.</a:t>
            </a:r>
            <a:endParaRPr sz="37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000"/>
              </a:lnSpc>
              <a:spcBef>
                <a:spcPts val="935"/>
              </a:spcBef>
              <a:buSzPct val="97297"/>
              <a:buFont typeface="Wingdings"/>
              <a:buChar char=""/>
              <a:tabLst>
                <a:tab pos="386715" algn="l"/>
              </a:tabLst>
            </a:pPr>
            <a:r>
              <a:rPr sz="3700" spc="-5" dirty="0">
                <a:latin typeface="Times New Roman"/>
                <a:cs typeface="Times New Roman"/>
              </a:rPr>
              <a:t>The combined use of regular and special exits allows  for </a:t>
            </a:r>
            <a:r>
              <a:rPr sz="3700" dirty="0">
                <a:latin typeface="Times New Roman"/>
                <a:cs typeface="Times New Roman"/>
              </a:rPr>
              <a:t>faster </a:t>
            </a:r>
            <a:r>
              <a:rPr sz="3700" spc="-5" dirty="0">
                <a:latin typeface="Times New Roman"/>
                <a:cs typeface="Times New Roman"/>
              </a:rPr>
              <a:t>evacuation, while it also provides an  alternative if </a:t>
            </a:r>
            <a:r>
              <a:rPr sz="3700" dirty="0">
                <a:latin typeface="Times New Roman"/>
                <a:cs typeface="Times New Roman"/>
              </a:rPr>
              <a:t>the </a:t>
            </a:r>
            <a:r>
              <a:rPr sz="3700" spc="-5" dirty="0">
                <a:latin typeface="Times New Roman"/>
                <a:cs typeface="Times New Roman"/>
              </a:rPr>
              <a:t>route to the regular exit is blocked by  </a:t>
            </a:r>
            <a:r>
              <a:rPr sz="3700" dirty="0">
                <a:latin typeface="Times New Roman"/>
                <a:cs typeface="Times New Roman"/>
              </a:rPr>
              <a:t>fire,</a:t>
            </a:r>
            <a:r>
              <a:rPr sz="3700" spc="-1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etc.</a:t>
            </a:r>
            <a:endParaRPr sz="3700">
              <a:latin typeface="Times New Roman"/>
              <a:cs typeface="Times New Roman"/>
            </a:endParaRPr>
          </a:p>
          <a:p>
            <a:pPr marL="386080" indent="-374015">
              <a:lnSpc>
                <a:spcPct val="100000"/>
              </a:lnSpc>
              <a:spcBef>
                <a:spcPts val="550"/>
              </a:spcBef>
              <a:buSzPct val="97297"/>
              <a:buFont typeface="Wingdings"/>
              <a:buChar char=""/>
              <a:tabLst>
                <a:tab pos="386715" algn="l"/>
              </a:tabLst>
            </a:pPr>
            <a:r>
              <a:rPr sz="3700" spc="-5" dirty="0">
                <a:latin typeface="Times New Roman"/>
                <a:cs typeface="Times New Roman"/>
              </a:rPr>
              <a:t>These are </a:t>
            </a:r>
            <a:r>
              <a:rPr sz="3700" dirty="0">
                <a:latin typeface="Times New Roman"/>
                <a:cs typeface="Times New Roman"/>
              </a:rPr>
              <a:t>mainly </a:t>
            </a:r>
            <a:r>
              <a:rPr sz="3700" spc="-5" dirty="0">
                <a:latin typeface="Times New Roman"/>
                <a:cs typeface="Times New Roman"/>
              </a:rPr>
              <a:t>provided in </a:t>
            </a:r>
            <a:r>
              <a:rPr sz="3700" dirty="0">
                <a:latin typeface="Times New Roman"/>
                <a:cs typeface="Times New Roman"/>
              </a:rPr>
              <a:t>theatres, </a:t>
            </a:r>
            <a:r>
              <a:rPr sz="3700" spc="-5" dirty="0">
                <a:latin typeface="Times New Roman"/>
                <a:cs typeface="Times New Roman"/>
              </a:rPr>
              <a:t>hospitals</a:t>
            </a:r>
            <a:r>
              <a:rPr sz="3700" spc="-55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etc.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57344" y="897636"/>
            <a:ext cx="3105911" cy="1466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42" y="1525981"/>
            <a:ext cx="10496550" cy="3900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700" spc="-5" dirty="0">
                <a:latin typeface="Times New Roman"/>
                <a:cs typeface="Times New Roman"/>
              </a:rPr>
              <a:t>TYPES OF</a:t>
            </a:r>
            <a:r>
              <a:rPr sz="3700" spc="40" dirty="0">
                <a:latin typeface="Times New Roman"/>
                <a:cs typeface="Times New Roman"/>
              </a:rPr>
              <a:t> </a:t>
            </a:r>
            <a:r>
              <a:rPr sz="3700" spc="-40" dirty="0" smtClean="0">
                <a:latin typeface="Times New Roman"/>
                <a:cs typeface="Times New Roman"/>
              </a:rPr>
              <a:t>EXIT</a:t>
            </a:r>
            <a:endParaRPr sz="3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8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550"/>
              </a:lnSpc>
              <a:buSzPct val="112121"/>
              <a:buFont typeface="Wingdings"/>
              <a:buChar char=""/>
              <a:tabLst>
                <a:tab pos="549275" algn="l"/>
              </a:tabLst>
            </a:pPr>
            <a:r>
              <a:rPr sz="3300" spc="-30" dirty="0">
                <a:latin typeface="Times New Roman"/>
                <a:cs typeface="Times New Roman"/>
              </a:rPr>
              <a:t>HORIZONTAL </a:t>
            </a:r>
            <a:r>
              <a:rPr sz="3700" spc="-5" dirty="0">
                <a:latin typeface="Times New Roman"/>
                <a:cs typeface="Times New Roman"/>
              </a:rPr>
              <a:t>– It </a:t>
            </a:r>
            <a:r>
              <a:rPr sz="3700" dirty="0">
                <a:latin typeface="Times New Roman"/>
                <a:cs typeface="Times New Roman"/>
              </a:rPr>
              <a:t>may </a:t>
            </a:r>
            <a:r>
              <a:rPr sz="3700" spc="-5" dirty="0">
                <a:latin typeface="Times New Roman"/>
                <a:cs typeface="Times New Roman"/>
              </a:rPr>
              <a:t>be a door – way </a:t>
            </a:r>
            <a:r>
              <a:rPr sz="3700" dirty="0">
                <a:latin typeface="Times New Roman"/>
                <a:cs typeface="Times New Roman"/>
              </a:rPr>
              <a:t>corridor </a:t>
            </a:r>
            <a:r>
              <a:rPr sz="3700" spc="-5" dirty="0">
                <a:latin typeface="Times New Roman"/>
                <a:cs typeface="Times New Roman"/>
              </a:rPr>
              <a:t>or a  passage to a </a:t>
            </a:r>
            <a:r>
              <a:rPr sz="3700" dirty="0">
                <a:latin typeface="Times New Roman"/>
                <a:cs typeface="Times New Roman"/>
              </a:rPr>
              <a:t>stairway </a:t>
            </a:r>
            <a:r>
              <a:rPr sz="3700" spc="-5" dirty="0">
                <a:latin typeface="Times New Roman"/>
                <a:cs typeface="Times New Roman"/>
              </a:rPr>
              <a:t>or to a verandah or a</a:t>
            </a:r>
            <a:r>
              <a:rPr sz="3700" spc="35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terrace.</a:t>
            </a:r>
            <a:endParaRPr sz="3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"/>
            </a:pPr>
            <a:endParaRPr sz="4850" dirty="0">
              <a:latin typeface="Times New Roman"/>
              <a:cs typeface="Times New Roman"/>
            </a:endParaRPr>
          </a:p>
          <a:p>
            <a:pPr marL="241300" marR="404495" indent="-228600">
              <a:lnSpc>
                <a:spcPct val="80000"/>
              </a:lnSpc>
              <a:spcBef>
                <a:spcPts val="5"/>
              </a:spcBef>
              <a:buSzPct val="96969"/>
              <a:buFont typeface="Wingdings"/>
              <a:buChar char=""/>
              <a:tabLst>
                <a:tab pos="387350" algn="l"/>
              </a:tabLst>
            </a:pPr>
            <a:r>
              <a:rPr sz="3300" spc="-25" dirty="0">
                <a:latin typeface="Times New Roman"/>
                <a:cs typeface="Times New Roman"/>
              </a:rPr>
              <a:t>VERTICAL </a:t>
            </a:r>
            <a:r>
              <a:rPr sz="3700" spc="-5" dirty="0">
                <a:latin typeface="Times New Roman"/>
                <a:cs typeface="Times New Roman"/>
              </a:rPr>
              <a:t>– It </a:t>
            </a:r>
            <a:r>
              <a:rPr sz="3700" dirty="0">
                <a:latin typeface="Times New Roman"/>
                <a:cs typeface="Times New Roman"/>
              </a:rPr>
              <a:t>may </a:t>
            </a:r>
            <a:r>
              <a:rPr sz="3700" spc="-5" dirty="0">
                <a:latin typeface="Times New Roman"/>
                <a:cs typeface="Times New Roman"/>
              </a:rPr>
              <a:t>be a </a:t>
            </a:r>
            <a:r>
              <a:rPr sz="3700" dirty="0">
                <a:latin typeface="Times New Roman"/>
                <a:cs typeface="Times New Roman"/>
              </a:rPr>
              <a:t>staircase </a:t>
            </a:r>
            <a:r>
              <a:rPr sz="3700" spc="-5" dirty="0">
                <a:latin typeface="Times New Roman"/>
                <a:cs typeface="Times New Roman"/>
              </a:rPr>
              <a:t>or </a:t>
            </a:r>
            <a:r>
              <a:rPr sz="3700" dirty="0">
                <a:latin typeface="Times New Roman"/>
                <a:cs typeface="Times New Roman"/>
              </a:rPr>
              <a:t>ramp </a:t>
            </a:r>
            <a:r>
              <a:rPr sz="3700" spc="-5" dirty="0">
                <a:latin typeface="Times New Roman"/>
                <a:cs typeface="Times New Roman"/>
              </a:rPr>
              <a:t>but not a  </a:t>
            </a:r>
            <a:r>
              <a:rPr sz="3700" dirty="0">
                <a:latin typeface="Times New Roman"/>
                <a:cs typeface="Times New Roman"/>
              </a:rPr>
              <a:t>lift.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524000"/>
            <a:ext cx="11563350" cy="485709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4000" spc="-5" dirty="0">
                <a:latin typeface="Times New Roman"/>
                <a:cs typeface="Times New Roman"/>
              </a:rPr>
              <a:t>EXIT </a:t>
            </a:r>
            <a:r>
              <a:rPr sz="4000" spc="-10" dirty="0">
                <a:latin typeface="Times New Roman"/>
                <a:cs typeface="Times New Roman"/>
              </a:rPr>
              <a:t>REQUIREMENTS </a:t>
            </a:r>
            <a:r>
              <a:rPr sz="4000" spc="-5" dirty="0">
                <a:latin typeface="Times New Roman"/>
                <a:cs typeface="Times New Roman"/>
              </a:rPr>
              <a:t>AS PER NBC </a:t>
            </a:r>
            <a:r>
              <a:rPr sz="4000" spc="-15" dirty="0">
                <a:latin typeface="Times New Roman"/>
                <a:cs typeface="Times New Roman"/>
              </a:rPr>
              <a:t>OF </a:t>
            </a:r>
            <a:r>
              <a:rPr sz="4000" spc="-5" dirty="0">
                <a:latin typeface="Times New Roman"/>
                <a:cs typeface="Times New Roman"/>
              </a:rPr>
              <a:t>INDIA</a:t>
            </a:r>
            <a:r>
              <a:rPr sz="4000" spc="-434" dirty="0">
                <a:latin typeface="Times New Roman"/>
                <a:cs typeface="Times New Roman"/>
              </a:rPr>
              <a:t> </a:t>
            </a:r>
            <a:r>
              <a:rPr sz="4000" spc="-5" dirty="0" smtClean="0">
                <a:latin typeface="Times New Roman"/>
                <a:cs typeface="Times New Roman"/>
              </a:rPr>
              <a:t>:</a:t>
            </a:r>
            <a:endParaRPr lang="en-US" sz="4000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4320"/>
              </a:lnSpc>
              <a:spcBef>
                <a:spcPts val="1065"/>
              </a:spcBef>
              <a:buFont typeface="Wingdings"/>
              <a:buChar char=""/>
              <a:tabLst>
                <a:tab pos="543560" algn="l"/>
              </a:tabLst>
            </a:pPr>
            <a:r>
              <a:rPr sz="3200" spc="-5" dirty="0">
                <a:latin typeface="Times New Roman"/>
                <a:cs typeface="Times New Roman"/>
              </a:rPr>
              <a:t>Every </a:t>
            </a:r>
            <a:r>
              <a:rPr sz="3200" dirty="0">
                <a:latin typeface="Times New Roman"/>
                <a:cs typeface="Times New Roman"/>
              </a:rPr>
              <a:t>building </a:t>
            </a:r>
            <a:r>
              <a:rPr sz="3200" spc="-5" dirty="0">
                <a:latin typeface="Times New Roman"/>
                <a:cs typeface="Times New Roman"/>
              </a:rPr>
              <a:t>should be </a:t>
            </a:r>
            <a:r>
              <a:rPr sz="3200" dirty="0">
                <a:latin typeface="Times New Roman"/>
                <a:cs typeface="Times New Roman"/>
              </a:rPr>
              <a:t>provided </a:t>
            </a:r>
            <a:r>
              <a:rPr sz="3200" spc="-10" dirty="0">
                <a:latin typeface="Times New Roman"/>
                <a:cs typeface="Times New Roman"/>
              </a:rPr>
              <a:t>with sufficient </a:t>
            </a:r>
            <a:r>
              <a:rPr sz="3200" spc="-5" dirty="0">
                <a:latin typeface="Times New Roman"/>
                <a:cs typeface="Times New Roman"/>
              </a:rPr>
              <a:t>exit  to permit safe escape in the case of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fire.</a:t>
            </a:r>
            <a:endParaRPr sz="3200" dirty="0">
              <a:latin typeface="Times New Roman"/>
              <a:cs typeface="Times New Roman"/>
            </a:endParaRPr>
          </a:p>
          <a:p>
            <a:pPr marL="416559" indent="-404495">
              <a:lnSpc>
                <a:spcPct val="100000"/>
              </a:lnSpc>
              <a:spcBef>
                <a:spcPts val="464"/>
              </a:spcBef>
              <a:buFont typeface="Wingdings"/>
              <a:buChar char=""/>
              <a:tabLst>
                <a:tab pos="417195" algn="l"/>
              </a:tabLst>
            </a:pPr>
            <a:r>
              <a:rPr sz="3200" spc="-5" dirty="0">
                <a:latin typeface="Times New Roman"/>
                <a:cs typeface="Times New Roman"/>
              </a:rPr>
              <a:t>All </a:t>
            </a:r>
            <a:r>
              <a:rPr sz="3200" dirty="0">
                <a:latin typeface="Times New Roman"/>
                <a:cs typeface="Times New Roman"/>
              </a:rPr>
              <a:t>exits should </a:t>
            </a:r>
            <a:r>
              <a:rPr sz="3200" spc="-5" dirty="0">
                <a:latin typeface="Times New Roman"/>
                <a:cs typeface="Times New Roman"/>
              </a:rPr>
              <a:t>be free 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obstruction.</a:t>
            </a:r>
          </a:p>
          <a:p>
            <a:pPr marL="515620" indent="-502920">
              <a:lnSpc>
                <a:spcPct val="100000"/>
              </a:lnSpc>
              <a:spcBef>
                <a:spcPts val="515"/>
              </a:spcBef>
              <a:buFont typeface="Wingdings"/>
              <a:buChar char=""/>
              <a:tabLst>
                <a:tab pos="515620" algn="l"/>
              </a:tabLst>
            </a:pPr>
            <a:r>
              <a:rPr sz="3200" spc="-5" dirty="0">
                <a:latin typeface="Times New Roman"/>
                <a:cs typeface="Times New Roman"/>
              </a:rPr>
              <a:t>Adequate </a:t>
            </a:r>
            <a:r>
              <a:rPr sz="3200" dirty="0">
                <a:latin typeface="Times New Roman"/>
                <a:cs typeface="Times New Roman"/>
              </a:rPr>
              <a:t>illumination </a:t>
            </a:r>
            <a:r>
              <a:rPr sz="3200" spc="-5" dirty="0">
                <a:latin typeface="Times New Roman"/>
                <a:cs typeface="Times New Roman"/>
              </a:rPr>
              <a:t>(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lighting).</a:t>
            </a:r>
          </a:p>
          <a:p>
            <a:pPr marL="416559" indent="-404495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417195" algn="l"/>
              </a:tabLst>
            </a:pPr>
            <a:r>
              <a:rPr sz="3200" spc="-5" dirty="0">
                <a:latin typeface="Times New Roman"/>
                <a:cs typeface="Times New Roman"/>
              </a:rPr>
              <a:t>Alarm </a:t>
            </a:r>
            <a:r>
              <a:rPr sz="3200" dirty="0">
                <a:latin typeface="Times New Roman"/>
                <a:cs typeface="Times New Roman"/>
              </a:rPr>
              <a:t>devices should </a:t>
            </a:r>
            <a:r>
              <a:rPr sz="3200" spc="-5" dirty="0">
                <a:latin typeface="Times New Roman"/>
                <a:cs typeface="Times New Roman"/>
              </a:rPr>
              <a:t>be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installed.</a:t>
            </a:r>
          </a:p>
          <a:p>
            <a:pPr marL="416559" indent="-403860">
              <a:lnSpc>
                <a:spcPct val="100000"/>
              </a:lnSpc>
              <a:spcBef>
                <a:spcPts val="530"/>
              </a:spcBef>
              <a:buFont typeface="Wingdings"/>
              <a:buChar char=""/>
              <a:tabLst>
                <a:tab pos="416559" algn="l"/>
              </a:tabLst>
            </a:pPr>
            <a:r>
              <a:rPr sz="3200" spc="-5" dirty="0">
                <a:latin typeface="Times New Roman"/>
                <a:cs typeface="Times New Roman"/>
              </a:rPr>
              <a:t>Sprinklers to be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provided.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494" y="1103503"/>
            <a:ext cx="31972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latin typeface="Gabriola"/>
                <a:cs typeface="Gabriola"/>
              </a:rPr>
              <a:t>CONCLUSION</a:t>
            </a:r>
            <a:endParaRPr sz="5400"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042" y="2840228"/>
            <a:ext cx="10629265" cy="317055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530"/>
              </a:spcBef>
              <a:buSzPct val="97222"/>
              <a:buFont typeface="Wingdings"/>
              <a:buChar char=""/>
              <a:tabLst>
                <a:tab pos="377190" algn="l"/>
              </a:tabLst>
            </a:pPr>
            <a:r>
              <a:rPr sz="3600" spc="-5" dirty="0">
                <a:latin typeface="Times New Roman"/>
                <a:cs typeface="Times New Roman"/>
              </a:rPr>
              <a:t>Now </a:t>
            </a:r>
            <a:r>
              <a:rPr sz="3600" dirty="0">
                <a:latin typeface="Times New Roman"/>
                <a:cs typeface="Times New Roman"/>
              </a:rPr>
              <a:t>a days the </a:t>
            </a:r>
            <a:r>
              <a:rPr sz="3600" spc="-5" dirty="0">
                <a:latin typeface="Times New Roman"/>
                <a:cs typeface="Times New Roman"/>
              </a:rPr>
              <a:t>technologies </a:t>
            </a:r>
            <a:r>
              <a:rPr sz="3600" dirty="0">
                <a:latin typeface="Times New Roman"/>
                <a:cs typeface="Times New Roman"/>
              </a:rPr>
              <a:t>are developing </a:t>
            </a:r>
            <a:r>
              <a:rPr sz="3600" spc="-5" dirty="0">
                <a:latin typeface="Times New Roman"/>
                <a:cs typeface="Times New Roman"/>
              </a:rPr>
              <a:t>towards  many </a:t>
            </a:r>
            <a:r>
              <a:rPr sz="3600" dirty="0">
                <a:latin typeface="Times New Roman"/>
                <a:cs typeface="Times New Roman"/>
              </a:rPr>
              <a:t>field and </a:t>
            </a:r>
            <a:r>
              <a:rPr sz="3600" spc="-5" dirty="0">
                <a:latin typeface="Times New Roman"/>
                <a:cs typeface="Times New Roman"/>
              </a:rPr>
              <a:t>lots </a:t>
            </a:r>
            <a:r>
              <a:rPr sz="3600" dirty="0">
                <a:latin typeface="Times New Roman"/>
                <a:cs typeface="Times New Roman"/>
              </a:rPr>
              <a:t>of </a:t>
            </a:r>
            <a:r>
              <a:rPr sz="3600" spc="-5" dirty="0">
                <a:latin typeface="Times New Roman"/>
                <a:cs typeface="Times New Roman"/>
              </a:rPr>
              <a:t>preventing measures </a:t>
            </a:r>
            <a:r>
              <a:rPr sz="3600" dirty="0">
                <a:latin typeface="Times New Roman"/>
                <a:cs typeface="Times New Roman"/>
              </a:rPr>
              <a:t>from fire has  been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established.</a:t>
            </a:r>
            <a:endParaRPr sz="3600">
              <a:latin typeface="Times New Roman"/>
              <a:cs typeface="Times New Roman"/>
            </a:endParaRPr>
          </a:p>
          <a:p>
            <a:pPr marL="241300" marR="564515" indent="-228600">
              <a:lnSpc>
                <a:spcPct val="90000"/>
              </a:lnSpc>
              <a:spcBef>
                <a:spcPts val="994"/>
              </a:spcBef>
              <a:buSzPct val="97222"/>
              <a:buFont typeface="Wingdings"/>
              <a:buChar char=""/>
              <a:tabLst>
                <a:tab pos="377190" algn="l"/>
              </a:tabLst>
            </a:pPr>
            <a:r>
              <a:rPr sz="3600" dirty="0">
                <a:latin typeface="Times New Roman"/>
                <a:cs typeface="Times New Roman"/>
              </a:rPr>
              <a:t>These are to be </a:t>
            </a:r>
            <a:r>
              <a:rPr sz="3600" spc="-5" dirty="0">
                <a:latin typeface="Times New Roman"/>
                <a:cs typeface="Times New Roman"/>
              </a:rPr>
              <a:t>utilised </a:t>
            </a:r>
            <a:r>
              <a:rPr sz="3600" dirty="0">
                <a:latin typeface="Times New Roman"/>
                <a:cs typeface="Times New Roman"/>
              </a:rPr>
              <a:t>by everyone and to be  </a:t>
            </a:r>
            <a:r>
              <a:rPr sz="3600" spc="-5" dirty="0">
                <a:latin typeface="Times New Roman"/>
                <a:cs typeface="Times New Roman"/>
              </a:rPr>
              <a:t>established </a:t>
            </a:r>
            <a:r>
              <a:rPr sz="3600" dirty="0">
                <a:latin typeface="Times New Roman"/>
                <a:cs typeface="Times New Roman"/>
              </a:rPr>
              <a:t>in all the </a:t>
            </a:r>
            <a:r>
              <a:rPr sz="3600" spc="-5" dirty="0">
                <a:latin typeface="Times New Roman"/>
                <a:cs typeface="Times New Roman"/>
              </a:rPr>
              <a:t>buildings </a:t>
            </a:r>
            <a:r>
              <a:rPr sz="3600" dirty="0">
                <a:latin typeface="Times New Roman"/>
                <a:cs typeface="Times New Roman"/>
              </a:rPr>
              <a:t>to </a:t>
            </a:r>
            <a:r>
              <a:rPr sz="3600" spc="-5" dirty="0">
                <a:latin typeface="Times New Roman"/>
                <a:cs typeface="Times New Roman"/>
              </a:rPr>
              <a:t>protect </a:t>
            </a:r>
            <a:r>
              <a:rPr sz="3600" dirty="0">
                <a:latin typeface="Times New Roman"/>
                <a:cs typeface="Times New Roman"/>
              </a:rPr>
              <a:t>the </a:t>
            </a:r>
            <a:r>
              <a:rPr sz="3600" spc="-5" dirty="0">
                <a:latin typeface="Times New Roman"/>
                <a:cs typeface="Times New Roman"/>
              </a:rPr>
              <a:t>life </a:t>
            </a:r>
            <a:r>
              <a:rPr sz="3600" dirty="0">
                <a:latin typeface="Times New Roman"/>
                <a:cs typeface="Times New Roman"/>
              </a:rPr>
              <a:t>from  fire.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53400" y="457200"/>
            <a:ext cx="3105911" cy="2420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405" y="1428013"/>
            <a:ext cx="10537825" cy="99314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 marR="5080">
              <a:lnSpc>
                <a:spcPct val="76400"/>
              </a:lnSpc>
              <a:spcBef>
                <a:spcPts val="1120"/>
              </a:spcBef>
            </a:pPr>
            <a:r>
              <a:rPr sz="3600" spc="-5" dirty="0"/>
              <a:t>THE </a:t>
            </a:r>
            <a:r>
              <a:rPr sz="3600" spc="-70" dirty="0"/>
              <a:t>VARIOUS </a:t>
            </a:r>
            <a:r>
              <a:rPr sz="3600" dirty="0"/>
              <a:t>FIRE </a:t>
            </a:r>
            <a:r>
              <a:rPr sz="3600" spc="-5" dirty="0"/>
              <a:t>RESISTING </a:t>
            </a:r>
            <a:r>
              <a:rPr sz="3600" spc="-45" dirty="0"/>
              <a:t>MATERIALS </a:t>
            </a:r>
            <a:r>
              <a:rPr sz="3600" spc="-5" dirty="0"/>
              <a:t>USED  IN A </a:t>
            </a:r>
            <a:r>
              <a:rPr sz="3600" dirty="0"/>
              <a:t>COMMON </a:t>
            </a:r>
            <a:r>
              <a:rPr sz="3600" spc="-5" dirty="0"/>
              <a:t>BUILDING </a:t>
            </a:r>
            <a:r>
              <a:rPr sz="3600" dirty="0"/>
              <a:t>ARE</a:t>
            </a:r>
            <a:r>
              <a:rPr sz="3600" spc="-600" dirty="0"/>
              <a:t> </a:t>
            </a:r>
            <a:r>
              <a:rPr sz="3600" dirty="0"/>
              <a:t>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905000" y="2819400"/>
            <a:ext cx="3697604" cy="335280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610"/>
              </a:spcBef>
              <a:buSzPct val="128571"/>
              <a:buFont typeface="Wingdings" panose="05000000000000000000" pitchFamily="2" charset="2"/>
              <a:buChar char="Ø"/>
              <a:tabLst>
                <a:tab pos="492125" algn="l"/>
              </a:tabLst>
            </a:pPr>
            <a:r>
              <a:rPr sz="2800" spc="-15" dirty="0">
                <a:latin typeface="Times New Roman"/>
                <a:cs typeface="Times New Roman"/>
              </a:rPr>
              <a:t>STONE</a:t>
            </a:r>
            <a:endParaRPr sz="2800" dirty="0">
              <a:latin typeface="Times New Roman"/>
              <a:cs typeface="Times New Roman"/>
            </a:endParaRPr>
          </a:p>
          <a:p>
            <a:pPr marL="382905" indent="-370840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5" dirty="0">
                <a:latin typeface="Times New Roman"/>
                <a:cs typeface="Times New Roman"/>
              </a:rPr>
              <a:t>BRICKS</a:t>
            </a:r>
            <a:endParaRPr sz="2800" dirty="0">
              <a:latin typeface="Times New Roman"/>
              <a:cs typeface="Times New Roman"/>
            </a:endParaRPr>
          </a:p>
          <a:p>
            <a:pPr marL="377190" indent="-365125">
              <a:lnSpc>
                <a:spcPct val="100000"/>
              </a:lnSpc>
              <a:spcBef>
                <a:spcPts val="325"/>
              </a:spcBef>
              <a:buFont typeface="Wingdings"/>
              <a:buChar char=""/>
              <a:tabLst>
                <a:tab pos="377825" algn="l"/>
              </a:tabLst>
            </a:pPr>
            <a:r>
              <a:rPr sz="2800" spc="-10" dirty="0">
                <a:latin typeface="Times New Roman"/>
                <a:cs typeface="Times New Roman"/>
              </a:rPr>
              <a:t>TIMBER</a:t>
            </a:r>
            <a:endParaRPr sz="2800" dirty="0">
              <a:latin typeface="Times New Roman"/>
              <a:cs typeface="Times New Roman"/>
            </a:endParaRPr>
          </a:p>
          <a:p>
            <a:pPr marL="382905" indent="-370840">
              <a:lnSpc>
                <a:spcPct val="100000"/>
              </a:lnSpc>
              <a:spcBef>
                <a:spcPts val="33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5" dirty="0">
                <a:latin typeface="Times New Roman"/>
                <a:cs typeface="Times New Roman"/>
              </a:rPr>
              <a:t>GLASS</a:t>
            </a:r>
            <a:endParaRPr sz="2800" dirty="0">
              <a:latin typeface="Times New Roman"/>
              <a:cs typeface="Times New Roman"/>
            </a:endParaRPr>
          </a:p>
          <a:p>
            <a:pPr marL="382905" indent="-370840">
              <a:lnSpc>
                <a:spcPct val="100000"/>
              </a:lnSpc>
              <a:spcBef>
                <a:spcPts val="32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10" dirty="0">
                <a:latin typeface="Times New Roman"/>
                <a:cs typeface="Times New Roman"/>
              </a:rPr>
              <a:t>CONCRETE</a:t>
            </a:r>
            <a:endParaRPr sz="2800" dirty="0">
              <a:latin typeface="Times New Roman"/>
              <a:cs typeface="Times New Roman"/>
            </a:endParaRPr>
          </a:p>
          <a:p>
            <a:pPr marL="382905" indent="-370840">
              <a:lnSpc>
                <a:spcPct val="100000"/>
              </a:lnSpc>
              <a:spcBef>
                <a:spcPts val="32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35" dirty="0">
                <a:latin typeface="Times New Roman"/>
                <a:cs typeface="Times New Roman"/>
              </a:rPr>
              <a:t>CAST-IRON</a:t>
            </a:r>
            <a:endParaRPr sz="2800" dirty="0">
              <a:latin typeface="Times New Roman"/>
              <a:cs typeface="Times New Roman"/>
            </a:endParaRPr>
          </a:p>
          <a:p>
            <a:pPr marL="363220" indent="-351155">
              <a:lnSpc>
                <a:spcPct val="100000"/>
              </a:lnSpc>
              <a:spcBef>
                <a:spcPts val="335"/>
              </a:spcBef>
              <a:buFont typeface="Wingdings"/>
              <a:buChar char=""/>
              <a:tabLst>
                <a:tab pos="363855" algn="l"/>
              </a:tabLst>
            </a:pPr>
            <a:r>
              <a:rPr sz="2800" spc="-10" dirty="0">
                <a:latin typeface="Times New Roman"/>
                <a:cs typeface="Times New Roman"/>
              </a:rPr>
              <a:t>ASBESTOS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CEMENT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9800" y="2667000"/>
            <a:ext cx="1607820" cy="196399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8455" indent="-326390">
              <a:lnSpc>
                <a:spcPct val="100000"/>
              </a:lnSpc>
              <a:spcBef>
                <a:spcPts val="675"/>
              </a:spcBef>
              <a:buSzPct val="85714"/>
              <a:buFont typeface="Wingdings"/>
              <a:buChar char=""/>
              <a:tabLst>
                <a:tab pos="339090" algn="l"/>
              </a:tabLst>
            </a:pPr>
            <a:r>
              <a:rPr sz="2800" spc="-10" dirty="0">
                <a:latin typeface="Times New Roman"/>
                <a:cs typeface="Times New Roman"/>
              </a:rPr>
              <a:t>DOOR</a:t>
            </a:r>
            <a:endParaRPr sz="2800" dirty="0">
              <a:latin typeface="Times New Roman"/>
              <a:cs typeface="Times New Roman"/>
            </a:endParaRPr>
          </a:p>
          <a:p>
            <a:pPr marL="376555" indent="-36449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377190" algn="l"/>
              </a:tabLst>
            </a:pPr>
            <a:r>
              <a:rPr sz="2800" spc="-85" dirty="0" smtClean="0">
                <a:latin typeface="Times New Roman"/>
                <a:cs typeface="Times New Roman"/>
              </a:rPr>
              <a:t>WALL</a:t>
            </a:r>
          </a:p>
          <a:p>
            <a:pPr marL="382905" indent="-370840">
              <a:lnSpc>
                <a:spcPct val="100000"/>
              </a:lnSpc>
              <a:spcBef>
                <a:spcPts val="325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5" dirty="0" smtClean="0">
                <a:latin typeface="Times New Roman"/>
                <a:cs typeface="Times New Roman"/>
              </a:rPr>
              <a:t>FLOOR</a:t>
            </a:r>
          </a:p>
          <a:p>
            <a:pPr marL="382905" indent="-370840">
              <a:lnSpc>
                <a:spcPct val="100000"/>
              </a:lnSpc>
              <a:spcBef>
                <a:spcPts val="340"/>
              </a:spcBef>
              <a:buFont typeface="Wingdings"/>
              <a:buChar char=""/>
              <a:tabLst>
                <a:tab pos="383540" algn="l"/>
              </a:tabLst>
            </a:pPr>
            <a:r>
              <a:rPr sz="2800" spc="-254" dirty="0" smtClean="0">
                <a:latin typeface="Times New Roman"/>
                <a:cs typeface="Times New Roman"/>
              </a:rPr>
              <a:t>P</a:t>
            </a:r>
            <a:r>
              <a:rPr sz="2800" spc="-5" dirty="0" smtClean="0">
                <a:latin typeface="Times New Roman"/>
                <a:cs typeface="Times New Roman"/>
              </a:rPr>
              <a:t>AINTS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1752600"/>
            <a:ext cx="767715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4110" marR="314960" indent="-1122045" algn="ctr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latin typeface="Gabriola"/>
                <a:cs typeface="Gabriola"/>
              </a:rPr>
              <a:t>FIRE </a:t>
            </a:r>
            <a:r>
              <a:rPr sz="6000" spc="-10" dirty="0">
                <a:latin typeface="Gabriola"/>
                <a:cs typeface="Gabriola"/>
              </a:rPr>
              <a:t>RESISTING </a:t>
            </a:r>
            <a:r>
              <a:rPr sz="6000" spc="-5" dirty="0">
                <a:latin typeface="Gabriola"/>
                <a:cs typeface="Gabriola"/>
              </a:rPr>
              <a:t>PROPERTIES  OF </a:t>
            </a:r>
            <a:r>
              <a:rPr sz="6000" spc="-10" dirty="0" smtClean="0">
                <a:latin typeface="Gabriola"/>
                <a:cs typeface="Gabriola"/>
              </a:rPr>
              <a:t>COMMON</a:t>
            </a:r>
            <a:r>
              <a:rPr lang="en-US" sz="6000" dirty="0" smtClean="0">
                <a:latin typeface="Gabriola"/>
                <a:cs typeface="Gabriola"/>
              </a:rPr>
              <a:t> </a:t>
            </a:r>
            <a:r>
              <a:rPr sz="6000" dirty="0" smtClean="0">
                <a:latin typeface="Gabriola"/>
                <a:cs typeface="Gabriola"/>
              </a:rPr>
              <a:t>BUILDING</a:t>
            </a:r>
            <a:r>
              <a:rPr sz="6000" spc="-95" dirty="0" smtClean="0">
                <a:latin typeface="Gabriola"/>
                <a:cs typeface="Gabriola"/>
              </a:rPr>
              <a:t> </a:t>
            </a:r>
            <a:r>
              <a:rPr sz="6000" dirty="0" smtClean="0">
                <a:latin typeface="Gabriola"/>
                <a:cs typeface="Gabriola"/>
              </a:rPr>
              <a:t>MATERIAL</a:t>
            </a:r>
            <a:r>
              <a:rPr lang="en-US" sz="6000" dirty="0">
                <a:latin typeface="Gabriola"/>
                <a:cs typeface="Gabriola"/>
              </a:rPr>
              <a:t>S</a:t>
            </a:r>
            <a:endParaRPr sz="6000" dirty="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372" y="1649348"/>
            <a:ext cx="2108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1.</a:t>
            </a:r>
            <a:r>
              <a:rPr spc="-484" dirty="0"/>
              <a:t> </a:t>
            </a:r>
            <a:r>
              <a:rPr spc="-20" dirty="0"/>
              <a:t>STONE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7372" y="2721102"/>
            <a:ext cx="6905625" cy="3173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11785" marR="5080" indent="-311785" algn="just">
              <a:lnSpc>
                <a:spcPts val="3590"/>
              </a:lnSpc>
              <a:spcBef>
                <a:spcPts val="225"/>
              </a:spcBef>
              <a:buSzPct val="66666"/>
              <a:buFont typeface="Wingdings"/>
              <a:buChar char=""/>
              <a:tabLst>
                <a:tab pos="311785" algn="l"/>
              </a:tabLst>
            </a:pPr>
            <a:r>
              <a:rPr sz="3000" dirty="0">
                <a:latin typeface="Times New Roman"/>
                <a:cs typeface="Times New Roman"/>
              </a:rPr>
              <a:t>Stone </a:t>
            </a:r>
            <a:r>
              <a:rPr sz="3000" spc="-5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a bad conductor of heat and it </a:t>
            </a:r>
            <a:r>
              <a:rPr sz="3000" spc="-5" dirty="0">
                <a:latin typeface="Times New Roman"/>
                <a:cs typeface="Times New Roman"/>
              </a:rPr>
              <a:t>is  also </a:t>
            </a:r>
            <a:r>
              <a:rPr sz="3000" dirty="0">
                <a:latin typeface="Times New Roman"/>
                <a:cs typeface="Times New Roman"/>
              </a:rPr>
              <a:t>a non </a:t>
            </a:r>
            <a:r>
              <a:rPr sz="3000" spc="-5" dirty="0">
                <a:latin typeface="Times New Roman"/>
                <a:cs typeface="Times New Roman"/>
              </a:rPr>
              <a:t>–combustible building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material.</a:t>
            </a:r>
            <a:endParaRPr sz="3000" dirty="0">
              <a:latin typeface="Times New Roman"/>
              <a:cs typeface="Times New Roman"/>
            </a:endParaRPr>
          </a:p>
          <a:p>
            <a:pPr marL="410209" indent="-398145" algn="just">
              <a:lnSpc>
                <a:spcPts val="3354"/>
              </a:lnSpc>
              <a:buFont typeface="Wingdings"/>
              <a:buChar char=""/>
              <a:tabLst>
                <a:tab pos="410845" algn="l"/>
              </a:tabLst>
            </a:pPr>
            <a:r>
              <a:rPr sz="3000" dirty="0">
                <a:latin typeface="Times New Roman"/>
                <a:cs typeface="Times New Roman"/>
              </a:rPr>
              <a:t>It </a:t>
            </a:r>
            <a:r>
              <a:rPr sz="3000" spc="-10" dirty="0">
                <a:latin typeface="Times New Roman"/>
                <a:cs typeface="Times New Roman"/>
              </a:rPr>
              <a:t>suffers </a:t>
            </a:r>
            <a:r>
              <a:rPr sz="3000" dirty="0">
                <a:latin typeface="Times New Roman"/>
                <a:cs typeface="Times New Roman"/>
              </a:rPr>
              <a:t>appreciably under the </a:t>
            </a:r>
            <a:r>
              <a:rPr sz="3000" spc="-10" dirty="0">
                <a:latin typeface="Times New Roman"/>
                <a:cs typeface="Times New Roman"/>
              </a:rPr>
              <a:t>effect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</a:p>
          <a:p>
            <a:pPr marL="393700" algn="just">
              <a:lnSpc>
                <a:spcPts val="3525"/>
              </a:lnSpc>
            </a:pPr>
            <a:r>
              <a:rPr sz="3000" dirty="0">
                <a:latin typeface="Times New Roman"/>
                <a:cs typeface="Times New Roman"/>
              </a:rPr>
              <a:t>heat.</a:t>
            </a:r>
          </a:p>
          <a:p>
            <a:pPr marL="403860" indent="-391795" algn="just">
              <a:lnSpc>
                <a:spcPts val="3520"/>
              </a:lnSpc>
              <a:buFont typeface="Wingdings"/>
              <a:buChar char=""/>
              <a:tabLst>
                <a:tab pos="404495" algn="l"/>
              </a:tabLst>
            </a:pPr>
            <a:r>
              <a:rPr sz="3000" dirty="0">
                <a:latin typeface="Times New Roman"/>
                <a:cs typeface="Times New Roman"/>
              </a:rPr>
              <a:t>The stone also disintegrate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into</a:t>
            </a:r>
          </a:p>
          <a:p>
            <a:pPr marL="393700" marR="489584" algn="just">
              <a:lnSpc>
                <a:spcPts val="3520"/>
              </a:lnSpc>
              <a:spcBef>
                <a:spcPts val="145"/>
              </a:spcBef>
            </a:pPr>
            <a:r>
              <a:rPr sz="3000" spc="-5" dirty="0">
                <a:latin typeface="Times New Roman"/>
                <a:cs typeface="Times New Roman"/>
              </a:rPr>
              <a:t>small pieces </a:t>
            </a:r>
            <a:r>
              <a:rPr sz="3000" dirty="0">
                <a:latin typeface="Times New Roman"/>
                <a:cs typeface="Times New Roman"/>
              </a:rPr>
              <a:t>when </a:t>
            </a:r>
            <a:r>
              <a:rPr sz="3000" spc="-5" dirty="0">
                <a:latin typeface="Times New Roman"/>
                <a:cs typeface="Times New Roman"/>
              </a:rPr>
              <a:t>heated and </a:t>
            </a:r>
            <a:r>
              <a:rPr sz="3000" dirty="0">
                <a:latin typeface="Times New Roman"/>
                <a:cs typeface="Times New Roman"/>
              </a:rPr>
              <a:t>suddenly  cooled.</a:t>
            </a:r>
          </a:p>
        </p:txBody>
      </p:sp>
      <p:sp>
        <p:nvSpPr>
          <p:cNvPr id="4" name="object 4"/>
          <p:cNvSpPr/>
          <p:nvPr/>
        </p:nvSpPr>
        <p:spPr>
          <a:xfrm>
            <a:off x="7546847" y="2651760"/>
            <a:ext cx="3959352" cy="2627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1693875"/>
            <a:ext cx="2365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</a:t>
            </a:r>
            <a:r>
              <a:rPr spc="-85" dirty="0"/>
              <a:t> </a:t>
            </a:r>
            <a:r>
              <a:rPr spc="-5" dirty="0"/>
              <a:t>BRICKS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642" y="2725038"/>
            <a:ext cx="570865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550" indent="-324485" algn="just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A </a:t>
            </a:r>
            <a:r>
              <a:rPr sz="3200" b="1" spc="-15" dirty="0">
                <a:solidFill>
                  <a:srgbClr val="242424"/>
                </a:solidFill>
                <a:latin typeface="Times New Roman"/>
                <a:cs typeface="Times New Roman"/>
              </a:rPr>
              <a:t>fire </a:t>
            </a:r>
            <a:r>
              <a:rPr sz="3200" b="1" dirty="0">
                <a:solidFill>
                  <a:srgbClr val="242424"/>
                </a:solidFill>
                <a:latin typeface="Times New Roman"/>
                <a:cs typeface="Times New Roman"/>
              </a:rPr>
              <a:t>brick </a:t>
            </a: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is a</a:t>
            </a:r>
            <a:r>
              <a:rPr sz="3200" spc="-240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block</a:t>
            </a:r>
            <a:endParaRPr sz="3200" dirty="0">
              <a:latin typeface="Times New Roman"/>
              <a:cs typeface="Times New Roman"/>
            </a:endParaRPr>
          </a:p>
          <a:p>
            <a:pPr marL="299085" marR="533400" algn="just">
              <a:lnSpc>
                <a:spcPct val="100000"/>
              </a:lnSpc>
            </a:pP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refractory ceramic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material  used in </a:t>
            </a:r>
            <a:r>
              <a:rPr sz="3200" spc="-5" dirty="0">
                <a:solidFill>
                  <a:srgbClr val="242424"/>
                </a:solidFill>
                <a:latin typeface="Times New Roman"/>
                <a:cs typeface="Times New Roman"/>
              </a:rPr>
              <a:t>lining </a:t>
            </a: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furnaces, klins, </a:t>
            </a:r>
            <a:r>
              <a:rPr sz="3200" spc="5" dirty="0" smtClean="0">
                <a:solidFill>
                  <a:srgbClr val="242424"/>
                </a:solidFill>
                <a:latin typeface="Times New Roman"/>
                <a:cs typeface="Times New Roman"/>
              </a:rPr>
              <a:t>and</a:t>
            </a:r>
            <a:r>
              <a:rPr sz="3200" spc="-75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fireplaces.</a:t>
            </a:r>
            <a:endParaRPr sz="3200" dirty="0">
              <a:latin typeface="Times New Roman"/>
              <a:cs typeface="Times New Roman"/>
            </a:endParaRPr>
          </a:p>
          <a:p>
            <a:pPr marL="336550" indent="-324485" algn="just">
              <a:lnSpc>
                <a:spcPct val="100000"/>
              </a:lnSpc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It is a poor conductor of</a:t>
            </a:r>
            <a:r>
              <a:rPr sz="3200" spc="-114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242424"/>
                </a:solidFill>
                <a:latin typeface="Times New Roman"/>
                <a:cs typeface="Times New Roman"/>
              </a:rPr>
              <a:t>heat</a:t>
            </a:r>
            <a:r>
              <a:rPr sz="3200" spc="5" dirty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It can withstand a temperature</a:t>
            </a:r>
            <a:r>
              <a:rPr sz="3200" spc="-110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of  about </a:t>
            </a:r>
            <a:r>
              <a:rPr sz="3200" dirty="0" smtClean="0">
                <a:solidFill>
                  <a:srgbClr val="242424"/>
                </a:solidFill>
                <a:latin typeface="Times New Roman"/>
                <a:cs typeface="Times New Roman"/>
              </a:rPr>
              <a:t>1200</a:t>
            </a:r>
            <a:r>
              <a:rPr lang="en-US" sz="3200" dirty="0" smtClean="0">
                <a:solidFill>
                  <a:srgbClr val="242424"/>
                </a:solidFill>
                <a:latin typeface="Times New Roman"/>
                <a:cs typeface="Times New Roman"/>
              </a:rPr>
              <a:t>◦</a:t>
            </a:r>
            <a:r>
              <a:rPr sz="3200" dirty="0" smtClean="0">
                <a:solidFill>
                  <a:srgbClr val="242424"/>
                </a:solidFill>
                <a:latin typeface="Times New Roman"/>
                <a:cs typeface="Times New Roman"/>
              </a:rPr>
              <a:t>C </a:t>
            </a: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to</a:t>
            </a:r>
            <a:r>
              <a:rPr sz="3200" spc="-90" dirty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3200" dirty="0" smtClean="0">
                <a:solidFill>
                  <a:srgbClr val="242424"/>
                </a:solidFill>
                <a:latin typeface="Times New Roman"/>
                <a:cs typeface="Times New Roman"/>
              </a:rPr>
              <a:t>1300</a:t>
            </a:r>
            <a:r>
              <a:rPr lang="en-US" sz="3200" dirty="0" smtClean="0">
                <a:solidFill>
                  <a:srgbClr val="242424"/>
                </a:solidFill>
                <a:latin typeface="Times New Roman"/>
                <a:cs typeface="Times New Roman"/>
              </a:rPr>
              <a:t>◦</a:t>
            </a:r>
            <a:r>
              <a:rPr sz="3200" dirty="0" smtClean="0">
                <a:solidFill>
                  <a:srgbClr val="242424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5011" y="2458211"/>
            <a:ext cx="3959352" cy="2970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1583817"/>
            <a:ext cx="24415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</a:t>
            </a:r>
            <a:r>
              <a:rPr spc="-150" dirty="0"/>
              <a:t> </a:t>
            </a:r>
            <a:r>
              <a:rPr spc="-5" dirty="0"/>
              <a:t>TIMBER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2487983"/>
            <a:ext cx="7079615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5080" indent="-407034">
              <a:lnSpc>
                <a:spcPct val="115999"/>
              </a:lnSpc>
              <a:spcBef>
                <a:spcPts val="100"/>
              </a:spcBef>
              <a:buFont typeface="Wingdings"/>
              <a:buChar char=""/>
              <a:tabLst>
                <a:tab pos="414020" algn="l"/>
              </a:tabLst>
            </a:pPr>
            <a:r>
              <a:rPr sz="3200" dirty="0">
                <a:latin typeface="Times New Roman"/>
                <a:cs typeface="Times New Roman"/>
              </a:rPr>
              <a:t>As a general rule, the structural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elements  like TIMBER, ignite &amp; get rapidly  destroyed in case of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fire.</a:t>
            </a:r>
          </a:p>
          <a:p>
            <a:pPr marL="419100" marR="79375" indent="-407034">
              <a:lnSpc>
                <a:spcPct val="116100"/>
              </a:lnSpc>
              <a:spcBef>
                <a:spcPts val="5"/>
              </a:spcBef>
              <a:buFont typeface="Wingdings"/>
              <a:buChar char=""/>
              <a:tabLst>
                <a:tab pos="429259" algn="l"/>
              </a:tabLst>
            </a:pPr>
            <a:r>
              <a:rPr sz="3200" spc="-12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make timber more </a:t>
            </a:r>
            <a:r>
              <a:rPr sz="3200" spc="5" dirty="0">
                <a:latin typeface="Times New Roman"/>
                <a:cs typeface="Times New Roman"/>
              </a:rPr>
              <a:t>fire- </a:t>
            </a:r>
            <a:r>
              <a:rPr sz="3200" dirty="0">
                <a:latin typeface="Times New Roman"/>
                <a:cs typeface="Times New Roman"/>
              </a:rPr>
              <a:t>resistant , the  surfaces of timber are coated with  chemicals like ammonium phosphate </a:t>
            </a:r>
            <a:r>
              <a:rPr sz="3200" spc="5" dirty="0">
                <a:latin typeface="Times New Roman"/>
                <a:cs typeface="Times New Roman"/>
              </a:rPr>
              <a:t>&amp;  </a:t>
            </a:r>
            <a:r>
              <a:rPr sz="3200" dirty="0">
                <a:latin typeface="Times New Roman"/>
                <a:cs typeface="Times New Roman"/>
              </a:rPr>
              <a:t>sulphate, </a:t>
            </a:r>
            <a:r>
              <a:rPr sz="3200" dirty="0" smtClean="0">
                <a:latin typeface="Times New Roman"/>
                <a:cs typeface="Times New Roman"/>
              </a:rPr>
              <a:t>&amp; </a:t>
            </a:r>
            <a:r>
              <a:rPr sz="3200" dirty="0">
                <a:latin typeface="Times New Roman"/>
                <a:cs typeface="Times New Roman"/>
              </a:rPr>
              <a:t>boric acid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etc.</a:t>
            </a:r>
          </a:p>
        </p:txBody>
      </p:sp>
      <p:sp>
        <p:nvSpPr>
          <p:cNvPr id="4" name="object 4"/>
          <p:cNvSpPr/>
          <p:nvPr/>
        </p:nvSpPr>
        <p:spPr>
          <a:xfrm>
            <a:off x="8188452" y="2862072"/>
            <a:ext cx="3105911" cy="2505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842" y="1540205"/>
            <a:ext cx="2139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</a:t>
            </a:r>
            <a:r>
              <a:rPr spc="-70" dirty="0"/>
              <a:t> </a:t>
            </a:r>
            <a:r>
              <a:rPr spc="-10" dirty="0"/>
              <a:t>GLASS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0842" y="2633047"/>
            <a:ext cx="6985634" cy="285432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11150" indent="-299085">
              <a:lnSpc>
                <a:spcPct val="100000"/>
              </a:lnSpc>
              <a:spcBef>
                <a:spcPts val="705"/>
              </a:spcBef>
              <a:buSzPct val="68750"/>
              <a:buFont typeface="Wingdings"/>
              <a:buChar char=""/>
              <a:tabLst>
                <a:tab pos="311785" algn="l"/>
              </a:tabLst>
            </a:pPr>
            <a:r>
              <a:rPr sz="3200" dirty="0">
                <a:latin typeface="Times New Roman"/>
                <a:cs typeface="Times New Roman"/>
              </a:rPr>
              <a:t>Glass expansion due to heat is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small.</a:t>
            </a:r>
            <a:endParaRPr sz="3200">
              <a:latin typeface="Times New Roman"/>
              <a:cs typeface="Times New Roman"/>
            </a:endParaRPr>
          </a:p>
          <a:p>
            <a:pPr marL="337185" marR="5080" indent="-337185">
              <a:lnSpc>
                <a:spcPts val="4450"/>
              </a:lnSpc>
              <a:spcBef>
                <a:spcPts val="254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Times New Roman"/>
                <a:cs typeface="Times New Roman"/>
              </a:rPr>
              <a:t>When heated cracks are formed and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then  suddenly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cooled.</a:t>
            </a:r>
            <a:endParaRPr sz="3200">
              <a:latin typeface="Times New Roman"/>
              <a:cs typeface="Times New Roman"/>
            </a:endParaRPr>
          </a:p>
          <a:p>
            <a:pPr marL="419100" marR="13970" indent="-407034">
              <a:lnSpc>
                <a:spcPts val="4450"/>
              </a:lnSpc>
              <a:spcBef>
                <a:spcPts val="15"/>
              </a:spcBef>
              <a:buFont typeface="Wingdings"/>
              <a:buChar char=""/>
              <a:tabLst>
                <a:tab pos="436880" algn="l"/>
              </a:tabLst>
            </a:pPr>
            <a:r>
              <a:rPr sz="3200" dirty="0">
                <a:latin typeface="Times New Roman"/>
                <a:cs typeface="Times New Roman"/>
              </a:rPr>
              <a:t>Reinforced glass </a:t>
            </a:r>
            <a:r>
              <a:rPr sz="3200" spc="-5" dirty="0">
                <a:latin typeface="Times New Roman"/>
                <a:cs typeface="Times New Roman"/>
              </a:rPr>
              <a:t>with </a:t>
            </a:r>
            <a:r>
              <a:rPr sz="3200" dirty="0">
                <a:latin typeface="Times New Roman"/>
                <a:cs typeface="Times New Roman"/>
              </a:rPr>
              <a:t>steel wire is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more  </a:t>
            </a:r>
            <a:r>
              <a:rPr sz="3200" spc="-5" dirty="0">
                <a:latin typeface="Times New Roman"/>
                <a:cs typeface="Times New Roman"/>
              </a:rPr>
              <a:t>efficient </a:t>
            </a:r>
            <a:r>
              <a:rPr sz="3200" dirty="0">
                <a:latin typeface="Times New Roman"/>
                <a:cs typeface="Times New Roman"/>
              </a:rPr>
              <a:t>than ordinary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glass.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66260" y="2277998"/>
            <a:ext cx="3024970" cy="3199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042" y="1541474"/>
            <a:ext cx="32086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5.</a:t>
            </a:r>
            <a:r>
              <a:rPr spc="-70" dirty="0"/>
              <a:t> </a:t>
            </a:r>
            <a:r>
              <a:rPr spc="-10" dirty="0"/>
              <a:t>CONCRETE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042" y="2447118"/>
            <a:ext cx="7130415" cy="28859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00" marR="210185" indent="-304800">
              <a:lnSpc>
                <a:spcPct val="115900"/>
              </a:lnSpc>
              <a:spcBef>
                <a:spcPts val="9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Times New Roman"/>
                <a:cs typeface="Times New Roman"/>
              </a:rPr>
              <a:t>The actual behaviour of concrete in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case  of fire depends on the quality of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cement.</a:t>
            </a:r>
          </a:p>
          <a:p>
            <a:pPr marL="436880" marR="249554" indent="-436880">
              <a:lnSpc>
                <a:spcPts val="4450"/>
              </a:lnSpc>
              <a:spcBef>
                <a:spcPts val="5"/>
              </a:spcBef>
              <a:buSzPct val="96875"/>
              <a:buFont typeface="Wingdings"/>
              <a:buChar char=""/>
              <a:tabLst>
                <a:tab pos="436880" algn="l"/>
              </a:tabLst>
            </a:pPr>
            <a:r>
              <a:rPr sz="3200" dirty="0" smtClean="0">
                <a:latin typeface="Times New Roman"/>
                <a:cs typeface="Times New Roman"/>
              </a:rPr>
              <a:t>Reinforced </a:t>
            </a:r>
            <a:r>
              <a:rPr sz="3200" dirty="0">
                <a:latin typeface="Times New Roman"/>
                <a:cs typeface="Times New Roman"/>
              </a:rPr>
              <a:t>concrete structure can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resist  fire for hours with temperature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lang="en-US" sz="3200" spc="-95" dirty="0" smtClean="0">
                <a:latin typeface="Times New Roman"/>
                <a:cs typeface="Times New Roman"/>
              </a:rPr>
              <a:t>of </a:t>
            </a:r>
            <a:r>
              <a:rPr sz="3200" dirty="0" smtClean="0">
                <a:latin typeface="Times New Roman"/>
                <a:cs typeface="Times New Roman"/>
              </a:rPr>
              <a:t>1000</a:t>
            </a:r>
            <a:r>
              <a:rPr lang="en-US" sz="3200" dirty="0" smtClean="0">
                <a:latin typeface="Times New Roman"/>
                <a:cs typeface="Times New Roman"/>
              </a:rPr>
              <a:t>▫</a:t>
            </a:r>
            <a:r>
              <a:rPr sz="3200" dirty="0" smtClean="0">
                <a:latin typeface="Times New Roman"/>
                <a:cs typeface="Times New Roman"/>
              </a:rPr>
              <a:t>C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16011" y="2552700"/>
            <a:ext cx="4114800" cy="3052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1034540"/>
            <a:ext cx="73126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FIRE </a:t>
            </a:r>
            <a:r>
              <a:rPr sz="3600" spc="-35" dirty="0"/>
              <a:t>RESISTANT </a:t>
            </a:r>
            <a:r>
              <a:rPr sz="3600" dirty="0"/>
              <a:t>DOORS &amp;</a:t>
            </a:r>
            <a:r>
              <a:rPr sz="3600" spc="-135" dirty="0"/>
              <a:t> </a:t>
            </a:r>
            <a:r>
              <a:rPr sz="3600" spc="-85" dirty="0"/>
              <a:t>WALLS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685800" y="1805685"/>
            <a:ext cx="11120755" cy="159639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71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b="1" spc="-15" dirty="0">
                <a:latin typeface="Times New Roman"/>
                <a:cs typeface="Times New Roman"/>
              </a:rPr>
              <a:t>fire </a:t>
            </a:r>
            <a:r>
              <a:rPr sz="3200" b="1" dirty="0">
                <a:latin typeface="Times New Roman"/>
                <a:cs typeface="Times New Roman"/>
              </a:rPr>
              <a:t>door </a:t>
            </a:r>
            <a:r>
              <a:rPr sz="3200" b="1" spc="5" dirty="0">
                <a:latin typeface="Times New Roman"/>
                <a:cs typeface="Times New Roman"/>
              </a:rPr>
              <a:t>&amp; </a:t>
            </a:r>
            <a:r>
              <a:rPr sz="3200" b="1" spc="-35" dirty="0">
                <a:latin typeface="Times New Roman"/>
                <a:cs typeface="Times New Roman"/>
              </a:rPr>
              <a:t>Walls </a:t>
            </a:r>
            <a:r>
              <a:rPr sz="3200" dirty="0">
                <a:latin typeface="Times New Roman"/>
                <a:cs typeface="Times New Roman"/>
              </a:rPr>
              <a:t>is a</a:t>
            </a:r>
            <a:r>
              <a:rPr sz="3200" dirty="0">
                <a:solidFill>
                  <a:srgbClr val="FA49B6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A49B6"/>
                </a:solidFill>
                <a:uFill>
                  <a:solidFill>
                    <a:srgbClr val="FA49B6"/>
                  </a:solidFill>
                </a:uFill>
                <a:latin typeface="Times New Roman"/>
                <a:cs typeface="Times New Roman"/>
                <a:hlinkClick r:id="rId2"/>
              </a:rPr>
              <a:t>door</a:t>
            </a:r>
            <a:r>
              <a:rPr sz="3200" dirty="0">
                <a:solidFill>
                  <a:srgbClr val="FA49B6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&amp; </a:t>
            </a:r>
            <a:r>
              <a:rPr sz="3200" dirty="0">
                <a:latin typeface="Times New Roman"/>
                <a:cs typeface="Times New Roman"/>
              </a:rPr>
              <a:t>wall with a fire-resistance</a:t>
            </a:r>
            <a:r>
              <a:rPr sz="3200" spc="-3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rating.</a:t>
            </a:r>
          </a:p>
          <a:p>
            <a:pPr marL="336550" indent="-324485">
              <a:lnSpc>
                <a:spcPts val="3650"/>
              </a:lnSpc>
              <a:spcBef>
                <a:spcPts val="61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dirty="0">
                <a:latin typeface="Times New Roman"/>
                <a:cs typeface="Times New Roman"/>
              </a:rPr>
              <a:t>These are used to reduce the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</a:p>
          <a:p>
            <a:pPr marL="241300">
              <a:lnSpc>
                <a:spcPts val="3650"/>
              </a:lnSpc>
            </a:pP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fire</a:t>
            </a:r>
            <a:r>
              <a:rPr sz="3200" dirty="0">
                <a:latin typeface="Times New Roman"/>
                <a:cs typeface="Times New Roman"/>
              </a:rPr>
              <a:t> or smoke between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compartment.</a:t>
            </a:r>
          </a:p>
        </p:txBody>
      </p:sp>
      <p:sp>
        <p:nvSpPr>
          <p:cNvPr id="5" name="object 5"/>
          <p:cNvSpPr/>
          <p:nvPr/>
        </p:nvSpPr>
        <p:spPr>
          <a:xfrm>
            <a:off x="4114800" y="3886200"/>
            <a:ext cx="3887724" cy="2632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A49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505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Gabriola</vt:lpstr>
      <vt:lpstr>Times New Roman</vt:lpstr>
      <vt:lpstr>Wingdings</vt:lpstr>
      <vt:lpstr>Office Theme</vt:lpstr>
      <vt:lpstr>FIRE RESISTING MATERIALS  USED IN BUILDING</vt:lpstr>
      <vt:lpstr>THE VARIOUS FIRE RESISTING MATERIALS USED  IN A COMMON BUILDING ARE :</vt:lpstr>
      <vt:lpstr>FIRE RESISTING PROPERTIES  OF COMMON BUILDING MATERIALS</vt:lpstr>
      <vt:lpstr>1. STONE</vt:lpstr>
      <vt:lpstr>2. BRICKS</vt:lpstr>
      <vt:lpstr>3. TIMBER</vt:lpstr>
      <vt:lpstr>4. GLASS</vt:lpstr>
      <vt:lpstr>5. CONCRETE</vt:lpstr>
      <vt:lpstr>FIRE RESISTANT DOORS &amp; WALLS</vt:lpstr>
      <vt:lpstr>Fire Protection System in Buildings</vt:lpstr>
      <vt:lpstr>The various types of fire protection system are :</vt:lpstr>
      <vt:lpstr>EMERGENCY EXIT ARRANGEMENT  IN BUILDINGS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SYSTEMS  IN BUILDINGS</dc:title>
  <cp:lastModifiedBy>Usman Ismail</cp:lastModifiedBy>
  <cp:revision>8</cp:revision>
  <dcterms:created xsi:type="dcterms:W3CDTF">2019-12-29T14:41:15Z</dcterms:created>
  <dcterms:modified xsi:type="dcterms:W3CDTF">2020-04-26T14:53:23Z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2019-12-29T00:00:00Z</vt:filetime>
  </property>
</Properties>
</file>